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0622B4-A587-4EFF-9EAA-9CB1C2C8C5D5}" v="1" dt="2025-04-30T16:34:58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D9960-406F-4187-A0E6-BD19C6840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326" y="919716"/>
            <a:ext cx="8504275" cy="355127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7E7FE-647D-4B2F-BA13-AB3ED4C5C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326" y="4795284"/>
            <a:ext cx="8504275" cy="1084522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16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EF785-E0A7-4496-A5BA-49B0156F2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2C627-38A1-4A14-8822-D8D33751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BE346-5F34-48CD-8928-DA8567AE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08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B05F0-2B44-47BC-86B3-58E2C7080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A5B5DA-7628-4AC1-8EAE-5010C2A98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4E7C3-7830-49F3-9F45-4B2F2B4CA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5E328-AD12-449C-BE6E-76DF005E8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F374F-390D-49D8-A7C8-5BEFA353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54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50F530-2925-4F98-89EC-95C2EC476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79366-3281-483D-8731-0D01B2B24A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ED8B2-BE7F-4417-8A8A-A95C8BB70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A0D96-671F-4A85-89C6-946624CB1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A434-2E32-4719-B45C-0490D6852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69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9839C-7D7A-49F1-8BFE-85C6C7D7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590668"/>
            <a:ext cx="9914859" cy="13290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748DC-EBB9-44C6-8566-38F87FF7F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19673"/>
            <a:ext cx="9914860" cy="412331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42198-F50F-4C8A-9BD9-4CC3950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2F5AB-D8C6-4AE1-8FAE-CD0499CB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3736" y="6437376"/>
            <a:ext cx="3775914" cy="365125"/>
          </a:xfrm>
        </p:spPr>
        <p:txBody>
          <a:bodyPr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C58D8-B582-4DB3-A94D-05624019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4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8A94B-011C-4B13-8C12-E91BF7A40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20800"/>
            <a:ext cx="9144000" cy="3095813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6D5F3-887C-4A8F-842A-0294A9FB0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999" y="4589463"/>
            <a:ext cx="914400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4588B-131A-42F3-B76C-62BD65E4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1AB28-20BD-4CD8-9840-985C3EDB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3C85C-3801-46F0-A100-616F5F2F8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16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5CB06-0454-4BF1-8011-F8B1A959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20A70-D33B-4461-B74C-3F59ADB16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8813" y="2163725"/>
            <a:ext cx="4610986" cy="4013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1BDF9-836E-431C-8EFA-417A9BEE9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260" y="2163725"/>
            <a:ext cx="4853763" cy="40132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D9F59-B591-4E2F-899E-3CA78CE82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CFD12-B3EC-432C-B264-8AB571CA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3CBBA-71B3-4857-80E7-525E89FD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128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1886-4F39-4E3E-948D-DBC73F267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C7B2A-B6BE-46FD-9278-A5246BF7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85295-E4B5-4D75-954F-B07A2F4CA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35623"/>
            <a:ext cx="5157787" cy="35540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7ABF0-C78D-4589-8FA5-0D6238B4B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A4064-2E0A-4FC3-837B-14EC0EF3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35623"/>
            <a:ext cx="5183188" cy="355404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3C169-8D29-4CC4-9581-748178F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4EC709-AAD9-475C-AC6A-943A8E87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0C0E3E-587D-46EB-AAF5-011C137B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68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E062-B7F5-4D30-B416-1BBB4A7D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BDFF7A-EBD3-4FEB-8451-5D735506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F54A2D-2C4B-4E1D-AC16-E3B1F1DD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1F373-DB96-4AEA-8E3E-7EDEA213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71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828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09F8C-8071-4BE5-AD6F-C98F481D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135B3-14BA-4A88-B6B3-88B77B1C6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C3A4D-5B69-44B4-B17F-770E83F0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1C41D-2A59-4512-8034-6DB70578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85C494-778C-4EE6-9402-242E1CDD9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677B9-C338-4033-9AFE-B8B81C5D8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714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7DE-4C2E-476F-A419-57470FB6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9FD1A0-93AE-469A-ADDF-2453B64CA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19C9C-EF97-4910-9419-6D7202609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87172-A64E-4C38-82ED-2A7050B0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37B58-87C1-446D-BDA9-B06F4BCF7782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C3E24-28E2-4512-BEA0-DAEC5E84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04F0D-DA84-434D-B136-BEE9FD80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60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A08E557-10DB-421A-876E-1AE58F8E07C4}"/>
              </a:ext>
            </a:extLst>
          </p:cNvPr>
          <p:cNvSpPr/>
          <p:nvPr/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EBCA0-8609-4F35-8CA7-7AD35FDAC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613" y="6434560"/>
            <a:ext cx="34280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spc="50" baseline="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DA9639-38D2-4CD4-A861-F6B4C6CB9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75" y="590372"/>
            <a:ext cx="10202248" cy="1325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F00B1-16C1-47B3-A7A0-B71468312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825" y="1916262"/>
            <a:ext cx="10192198" cy="4133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F9501-5B6B-4DAF-B59D-3C129ED805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17000" y="6433202"/>
            <a:ext cx="2374150" cy="3678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spc="5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32637B58-87C1-446D-BDA9-B06F4BCF7782}" type="datetimeFigureOut">
              <a:rPr lang="en-US" smtClean="0"/>
              <a:pPr/>
              <a:t>4/30/2025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85DBD-B7AE-41D8-8CF1-B21CD58E1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0" y="6433203"/>
            <a:ext cx="693263" cy="3678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632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2736">
          <p15:clr>
            <a:srgbClr val="F26B43"/>
          </p15:clr>
        </p15:guide>
        <p15:guide id="4" orient="horz" pos="3312">
          <p15:clr>
            <a:srgbClr val="F26B43"/>
          </p15:clr>
        </p15:guide>
        <p15:guide id="5" orient="horz" pos="432">
          <p15:clr>
            <a:srgbClr val="F26B43"/>
          </p15:clr>
        </p15:guide>
        <p15:guide id="7" pos="4416">
          <p15:clr>
            <a:srgbClr val="F26B43"/>
          </p15:clr>
        </p15:guide>
        <p15:guide id="8" pos="5568">
          <p15:clr>
            <a:srgbClr val="F26B43"/>
          </p15:clr>
        </p15:guide>
        <p15:guide id="9" pos="7296">
          <p15:clr>
            <a:srgbClr val="F26B43"/>
          </p15:clr>
        </p15:guide>
        <p15:guide id="10" pos="2688">
          <p15:clr>
            <a:srgbClr val="F26B43"/>
          </p15:clr>
        </p15:guide>
        <p15:guide id="11" pos="1536">
          <p15:clr>
            <a:srgbClr val="F26B43"/>
          </p15:clr>
        </p15:guide>
        <p15:guide id="12" pos="384">
          <p15:clr>
            <a:srgbClr val="F26B43"/>
          </p15:clr>
        </p15:guide>
        <p15:guide id="13" pos="2112">
          <p15:clr>
            <a:srgbClr val="F26B43"/>
          </p15:clr>
        </p15:guide>
        <p15:guide id="14" pos="4992">
          <p15:clr>
            <a:srgbClr val="F26B43"/>
          </p15:clr>
        </p15:guide>
        <p15:guide id="15" pos="6720">
          <p15:clr>
            <a:srgbClr val="F26B43"/>
          </p15:clr>
        </p15:guide>
        <p15:guide id="16" pos="960">
          <p15:clr>
            <a:srgbClr val="F26B43"/>
          </p15:clr>
        </p15:guide>
        <p15:guide id="17" pos="3264">
          <p15:clr>
            <a:srgbClr val="F26B43"/>
          </p15:clr>
        </p15:guide>
        <p15:guide id="18" orient="horz" pos="1008">
          <p15:clr>
            <a:srgbClr val="F26B43"/>
          </p15:clr>
        </p15:guide>
        <p15:guide id="19" orient="horz" pos="3888">
          <p15:clr>
            <a:srgbClr val="F26B43"/>
          </p15:clr>
        </p15:guide>
        <p15:guide id="20" pos="6144">
          <p15:clr>
            <a:srgbClr val="F26B43"/>
          </p15:clr>
        </p15:guide>
        <p15:guide id="21" orient="horz" pos="1584">
          <p15:clr>
            <a:srgbClr val="F26B43"/>
          </p15:clr>
        </p15:guide>
        <p15:guide id="22" pos="576">
          <p15:clr>
            <a:srgbClr val="F26B43"/>
          </p15:clr>
        </p15:guide>
        <p15:guide id="23" pos="7104">
          <p15:clr>
            <a:srgbClr val="F26B43"/>
          </p15:clr>
        </p15:guide>
        <p15:guide id="24" pos="768">
          <p15:clr>
            <a:srgbClr val="F26B43"/>
          </p15:clr>
        </p15:guide>
        <p15:guide id="25" pos="6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4D7E4E2C-86DD-480F-90B7-16EACF5CB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711F2E7-CB9E-42C0-9301-B95C19E45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9248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A938BF42-A8C1-4B84-8ADB-8D608DAD9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454" y="1"/>
            <a:ext cx="8229599" cy="6857999"/>
          </a:xfrm>
          <a:custGeom>
            <a:avLst/>
            <a:gdLst>
              <a:gd name="connsiteX0" fmla="*/ 2 w 8229599"/>
              <a:gd name="connsiteY0" fmla="*/ 0 h 6857999"/>
              <a:gd name="connsiteX1" fmla="*/ 3564834 w 8229599"/>
              <a:gd name="connsiteY1" fmla="*/ 0 h 6857999"/>
              <a:gd name="connsiteX2" fmla="*/ 7316151 w 8229599"/>
              <a:gd name="connsiteY2" fmla="*/ 0 h 6857999"/>
              <a:gd name="connsiteX3" fmla="*/ 8229599 w 8229599"/>
              <a:gd name="connsiteY3" fmla="*/ 0 h 6857999"/>
              <a:gd name="connsiteX4" fmla="*/ 8229599 w 8229599"/>
              <a:gd name="connsiteY4" fmla="*/ 6857999 h 6857999"/>
              <a:gd name="connsiteX5" fmla="*/ 3658076 w 8229599"/>
              <a:gd name="connsiteY5" fmla="*/ 6857999 h 6857999"/>
              <a:gd name="connsiteX6" fmla="*/ 3564834 w 8229599"/>
              <a:gd name="connsiteY6" fmla="*/ 6857999 h 6857999"/>
              <a:gd name="connsiteX7" fmla="*/ 3564834 w 8229599"/>
              <a:gd name="connsiteY7" fmla="*/ 6855652 h 6857999"/>
              <a:gd name="connsiteX8" fmla="*/ 3469832 w 8229599"/>
              <a:gd name="connsiteY8" fmla="*/ 6853261 h 6857999"/>
              <a:gd name="connsiteX9" fmla="*/ 0 w 8229599"/>
              <a:gd name="connsiteY9" fmla="*/ 3216493 h 6857999"/>
              <a:gd name="connsiteX10" fmla="*/ 2532 w 8229599"/>
              <a:gd name="connsiteY10" fmla="*/ 3116768 h 6857999"/>
              <a:gd name="connsiteX11" fmla="*/ 2 w 8229599"/>
              <a:gd name="connsiteY11" fmla="*/ 311676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29599" h="6857999">
                <a:moveTo>
                  <a:pt x="2" y="0"/>
                </a:moveTo>
                <a:lnTo>
                  <a:pt x="3564834" y="0"/>
                </a:lnTo>
                <a:lnTo>
                  <a:pt x="7316151" y="0"/>
                </a:lnTo>
                <a:lnTo>
                  <a:pt x="8229599" y="0"/>
                </a:lnTo>
                <a:lnTo>
                  <a:pt x="8229599" y="6857999"/>
                </a:lnTo>
                <a:lnTo>
                  <a:pt x="3658076" y="6857999"/>
                </a:lnTo>
                <a:lnTo>
                  <a:pt x="3564834" y="6857999"/>
                </a:lnTo>
                <a:lnTo>
                  <a:pt x="3564834" y="6855652"/>
                </a:lnTo>
                <a:lnTo>
                  <a:pt x="3469832" y="6853261"/>
                </a:lnTo>
                <a:cubicBezTo>
                  <a:pt x="1537014" y="6755730"/>
                  <a:pt x="0" y="5164793"/>
                  <a:pt x="0" y="3216493"/>
                </a:cubicBezTo>
                <a:lnTo>
                  <a:pt x="2532" y="3116768"/>
                </a:lnTo>
                <a:lnTo>
                  <a:pt x="2" y="3116768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72124-2767-5DAE-7475-93BA2AE08C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52984"/>
            <a:ext cx="5634252" cy="3261815"/>
          </a:xfrm>
        </p:spPr>
        <p:txBody>
          <a:bodyPr anchor="t">
            <a:normAutofit/>
          </a:bodyPr>
          <a:lstStyle/>
          <a:p>
            <a:r>
              <a:rPr lang="en-ZA">
                <a:solidFill>
                  <a:srgbClr val="FFFFFF"/>
                </a:solidFill>
              </a:rPr>
              <a:t>Career Companion</a:t>
            </a: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1C13ACF3-903E-4B6E-B59C-B9796350F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616355"/>
            <a:ext cx="7920717" cy="2241645"/>
          </a:xfrm>
          <a:custGeom>
            <a:avLst/>
            <a:gdLst>
              <a:gd name="connsiteX0" fmla="*/ 0 w 7920717"/>
              <a:gd name="connsiteY0" fmla="*/ 0 h 2241645"/>
              <a:gd name="connsiteX1" fmla="*/ 5125706 w 7920717"/>
              <a:gd name="connsiteY1" fmla="*/ 0 h 2241645"/>
              <a:gd name="connsiteX2" fmla="*/ 5125706 w 7920717"/>
              <a:gd name="connsiteY2" fmla="*/ 1919 h 2241645"/>
              <a:gd name="connsiteX3" fmla="*/ 5201593 w 7920717"/>
              <a:gd name="connsiteY3" fmla="*/ 0 h 2241645"/>
              <a:gd name="connsiteX4" fmla="*/ 7916273 w 7920717"/>
              <a:gd name="connsiteY4" fmla="*/ 2212528 h 2241645"/>
              <a:gd name="connsiteX5" fmla="*/ 7920717 w 7920717"/>
              <a:gd name="connsiteY5" fmla="*/ 2241645 h 2241645"/>
              <a:gd name="connsiteX6" fmla="*/ 0 w 7920717"/>
              <a:gd name="connsiteY6" fmla="*/ 2241645 h 2241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20717" h="2241645">
                <a:moveTo>
                  <a:pt x="0" y="0"/>
                </a:moveTo>
                <a:lnTo>
                  <a:pt x="5125706" y="0"/>
                </a:lnTo>
                <a:lnTo>
                  <a:pt x="5125706" y="1919"/>
                </a:lnTo>
                <a:lnTo>
                  <a:pt x="5201593" y="0"/>
                </a:lnTo>
                <a:cubicBezTo>
                  <a:pt x="6540665" y="0"/>
                  <a:pt x="7657890" y="949841"/>
                  <a:pt x="7916273" y="2212528"/>
                </a:cubicBezTo>
                <a:lnTo>
                  <a:pt x="7920717" y="2241645"/>
                </a:lnTo>
                <a:lnTo>
                  <a:pt x="0" y="224164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DEE769-1D0E-E3EE-0235-679AC2F9E9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4933666"/>
            <a:ext cx="4572000" cy="745774"/>
          </a:xfrm>
        </p:spPr>
        <p:txBody>
          <a:bodyPr anchor="ctr">
            <a:normAutofit/>
          </a:bodyPr>
          <a:lstStyle/>
          <a:p>
            <a:r>
              <a:rPr lang="en-ZA">
                <a:solidFill>
                  <a:srgbClr val="FFFFFF"/>
                </a:solidFill>
              </a:rPr>
              <a:t>BRIDGING THE GAP BETWEEN EDUCATION &amp; EMPLOYMENT</a:t>
            </a:r>
          </a:p>
        </p:txBody>
      </p:sp>
      <p:pic>
        <p:nvPicPr>
          <p:cNvPr id="4" name="Picture 3" descr="A person holding a briefcase and a drawing&#10;&#10;AI-generated content may be incorrect.">
            <a:extLst>
              <a:ext uri="{FF2B5EF4-FFF2-40B4-BE49-F238E27FC236}">
                <a16:creationId xmlns:a16="http://schemas.microsoft.com/office/drawing/2014/main" id="{1E955D12-1965-025F-BE92-6D6153A4F1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83" r="3276"/>
          <a:stretch/>
        </p:blipFill>
        <p:spPr>
          <a:xfrm>
            <a:off x="7924800" y="10"/>
            <a:ext cx="426719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156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CAB59-68DB-0395-63D0-B327B2C92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Business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B6D4D-F1BD-9FE8-EFDB-97CBC7B78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&amp; Solution: Why this app is needed in career </a:t>
            </a:r>
            <a:r>
              <a:rPr lang="en-US" dirty="0" err="1"/>
              <a:t>development.Impact</a:t>
            </a:r>
            <a:r>
              <a:rPr lang="en-US" dirty="0"/>
              <a:t> of AI</a:t>
            </a:r>
          </a:p>
          <a:p>
            <a:endParaRPr lang="en-US" dirty="0"/>
          </a:p>
          <a:p>
            <a:r>
              <a:rPr lang="en-US" dirty="0"/>
              <a:t> How intelligent systems improve career navigation.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Future Scalability: How Career Companion can grow beyond the hackathon.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90204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7CB64-37A0-2CBB-D077-912555464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DEMO VIDEO (90 Seconds)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C2764-060E-31DC-3670-DF9CF68EE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a </a:t>
            </a:r>
            <a:r>
              <a:rPr lang="en-US" b="1" dirty="0"/>
              <a:t>walkthrough of the MVP prototype</a:t>
            </a:r>
            <a:r>
              <a:rPr lang="en-US" dirty="0"/>
              <a:t>.</a:t>
            </a: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49751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DB9A0B-5BEE-4811-B9BE-434966B3D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ird's Eye View Of People Walking">
            <a:extLst>
              <a:ext uri="{FF2B5EF4-FFF2-40B4-BE49-F238E27FC236}">
                <a16:creationId xmlns:a16="http://schemas.microsoft.com/office/drawing/2014/main" id="{3CB9370F-A5E2-F034-4483-94C8BABB4D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526"/>
          <a:stretch/>
        </p:blipFill>
        <p:spPr>
          <a:xfrm>
            <a:off x="-29672" y="10"/>
            <a:ext cx="12221671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6FAFD5A-982D-4A23-BE62-6332580A8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9673" y="-7875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537EB9A-A190-4BBE-8731-EF4F640D2D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" y="4346192"/>
            <a:ext cx="11582399" cy="2514603"/>
          </a:xfrm>
          <a:custGeom>
            <a:avLst/>
            <a:gdLst>
              <a:gd name="connsiteX0" fmla="*/ 3766723 w 11582399"/>
              <a:gd name="connsiteY0" fmla="*/ 0 h 2514603"/>
              <a:gd name="connsiteX1" fmla="*/ 11582399 w 11582399"/>
              <a:gd name="connsiteY1" fmla="*/ 0 h 2514603"/>
              <a:gd name="connsiteX2" fmla="*/ 11582399 w 11582399"/>
              <a:gd name="connsiteY2" fmla="*/ 2514602 h 2514603"/>
              <a:gd name="connsiteX3" fmla="*/ 8231814 w 11582399"/>
              <a:gd name="connsiteY3" fmla="*/ 2514602 h 2514603"/>
              <a:gd name="connsiteX4" fmla="*/ 8231814 w 11582399"/>
              <a:gd name="connsiteY4" fmla="*/ 2514603 h 2514603"/>
              <a:gd name="connsiteX5" fmla="*/ 0 w 11582399"/>
              <a:gd name="connsiteY5" fmla="*/ 2514603 h 2514603"/>
              <a:gd name="connsiteX6" fmla="*/ 0 w 11582399"/>
              <a:gd name="connsiteY6" fmla="*/ 2453759 h 2514603"/>
              <a:gd name="connsiteX7" fmla="*/ 0 w 11582399"/>
              <a:gd name="connsiteY7" fmla="*/ 2436722 h 2514603"/>
              <a:gd name="connsiteX8" fmla="*/ 861 w 11582399"/>
              <a:gd name="connsiteY8" fmla="*/ 2436722 h 2514603"/>
              <a:gd name="connsiteX9" fmla="*/ 12668 w 11582399"/>
              <a:gd name="connsiteY9" fmla="*/ 2202877 h 2514603"/>
              <a:gd name="connsiteX10" fmla="*/ 2453759 w 11582399"/>
              <a:gd name="connsiteY10" fmla="*/ 1 h 2514603"/>
              <a:gd name="connsiteX11" fmla="*/ 2564348 w 11582399"/>
              <a:gd name="connsiteY11" fmla="*/ 2797 h 2514603"/>
              <a:gd name="connsiteX12" fmla="*/ 3766723 w 11582399"/>
              <a:gd name="connsiteY12" fmla="*/ 2797 h 2514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582399" h="2514603">
                <a:moveTo>
                  <a:pt x="3766723" y="0"/>
                </a:moveTo>
                <a:lnTo>
                  <a:pt x="11582399" y="0"/>
                </a:lnTo>
                <a:lnTo>
                  <a:pt x="11582399" y="2514602"/>
                </a:lnTo>
                <a:lnTo>
                  <a:pt x="8231814" y="2514602"/>
                </a:lnTo>
                <a:lnTo>
                  <a:pt x="8231814" y="2514603"/>
                </a:lnTo>
                <a:lnTo>
                  <a:pt x="0" y="2514603"/>
                </a:lnTo>
                <a:lnTo>
                  <a:pt x="0" y="2453759"/>
                </a:lnTo>
                <a:lnTo>
                  <a:pt x="0" y="2436722"/>
                </a:lnTo>
                <a:lnTo>
                  <a:pt x="861" y="2436722"/>
                </a:lnTo>
                <a:lnTo>
                  <a:pt x="12668" y="2202877"/>
                </a:lnTo>
                <a:cubicBezTo>
                  <a:pt x="138326" y="965555"/>
                  <a:pt x="1183284" y="1"/>
                  <a:pt x="2453759" y="1"/>
                </a:cubicBezTo>
                <a:lnTo>
                  <a:pt x="2564348" y="2797"/>
                </a:lnTo>
                <a:lnTo>
                  <a:pt x="3766723" y="2797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EC0FAB6-9835-4DB8-A338-23665E265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63394" y="0"/>
            <a:ext cx="4528607" cy="6858000"/>
          </a:xfrm>
          <a:custGeom>
            <a:avLst/>
            <a:gdLst>
              <a:gd name="connsiteX0" fmla="*/ 3611850 w 4528607"/>
              <a:gd name="connsiteY0" fmla="*/ 0 h 6858000"/>
              <a:gd name="connsiteX1" fmla="*/ 4528607 w 4528607"/>
              <a:gd name="connsiteY1" fmla="*/ 0 h 6858000"/>
              <a:gd name="connsiteX2" fmla="*/ 4528607 w 4528607"/>
              <a:gd name="connsiteY2" fmla="*/ 6858000 h 6858000"/>
              <a:gd name="connsiteX3" fmla="*/ 0 w 4528607"/>
              <a:gd name="connsiteY3" fmla="*/ 6858000 h 6858000"/>
              <a:gd name="connsiteX4" fmla="*/ 157749 w 4528607"/>
              <a:gd name="connsiteY4" fmla="*/ 6846005 h 6858000"/>
              <a:gd name="connsiteX5" fmla="*/ 3612770 w 4528607"/>
              <a:gd name="connsiteY5" fmla="*/ 3017366 h 6858000"/>
              <a:gd name="connsiteX6" fmla="*/ 3611350 w 4528607"/>
              <a:gd name="connsiteY6" fmla="*/ 2961216 h 6858000"/>
              <a:gd name="connsiteX7" fmla="*/ 3611850 w 4528607"/>
              <a:gd name="connsiteY7" fmla="*/ 2961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28607" h="6858000">
                <a:moveTo>
                  <a:pt x="3611850" y="0"/>
                </a:moveTo>
                <a:lnTo>
                  <a:pt x="4528607" y="0"/>
                </a:lnTo>
                <a:lnTo>
                  <a:pt x="4528607" y="6858000"/>
                </a:lnTo>
                <a:lnTo>
                  <a:pt x="0" y="6858000"/>
                </a:lnTo>
                <a:lnTo>
                  <a:pt x="157749" y="6846005"/>
                </a:lnTo>
                <a:cubicBezTo>
                  <a:pt x="2098384" y="6648923"/>
                  <a:pt x="3612770" y="5009996"/>
                  <a:pt x="3612770" y="3017366"/>
                </a:cubicBezTo>
                <a:lnTo>
                  <a:pt x="3611350" y="2961216"/>
                </a:lnTo>
                <a:lnTo>
                  <a:pt x="3611850" y="2961216"/>
                </a:lnTo>
                <a:close/>
              </a:path>
            </a:pathLst>
          </a:custGeom>
          <a:solidFill>
            <a:schemeClr val="accent2">
              <a:lumMod val="75000"/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9A4337-F647-37FA-EBBE-1030DF5926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7635" y="4626592"/>
            <a:ext cx="8600365" cy="1224926"/>
          </a:xfrm>
        </p:spPr>
        <p:txBody>
          <a:bodyPr anchor="b">
            <a:normAutofit/>
          </a:bodyPr>
          <a:lstStyle/>
          <a:p>
            <a:r>
              <a:rPr lang="en-ZA" sz="4400">
                <a:solidFill>
                  <a:srgbClr val="FFFFFF"/>
                </a:solidFill>
              </a:rPr>
              <a:t>Career Companion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545C0-90B3-2121-7FDF-D8F14021F8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67636" y="5936776"/>
            <a:ext cx="6660107" cy="62549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ZA" sz="1200" dirty="0">
                <a:solidFill>
                  <a:srgbClr val="FFFFFF"/>
                </a:solidFill>
              </a:rPr>
              <a:t>Team members:</a:t>
            </a:r>
          </a:p>
          <a:p>
            <a:pPr>
              <a:lnSpc>
                <a:spcPct val="110000"/>
              </a:lnSpc>
            </a:pPr>
            <a:r>
              <a:rPr lang="en-ZA" sz="1200" dirty="0">
                <a:solidFill>
                  <a:srgbClr val="FFFFFF"/>
                </a:solidFill>
              </a:rPr>
              <a:t>Nontobeko Ncube</a:t>
            </a:r>
          </a:p>
          <a:p>
            <a:pPr>
              <a:lnSpc>
                <a:spcPct val="110000"/>
              </a:lnSpc>
            </a:pPr>
            <a:endParaRPr lang="en-ZA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16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FD3B4-9CCB-9725-55B6-D8364E50B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Problem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454BF-1B6F-C7B5-557B-9821D3187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Target Users: Who will use this app? (e.g., students, job seekers, professionals)</a:t>
            </a:r>
          </a:p>
          <a:p>
            <a:endParaRPr lang="en-US" dirty="0"/>
          </a:p>
          <a:p>
            <a:r>
              <a:rPr lang="en-US" dirty="0"/>
              <a:t>Their Needs: What challenges do they face in career guidance, mentorship, and networking?</a:t>
            </a:r>
          </a:p>
          <a:p>
            <a:endParaRPr lang="en-US" dirty="0"/>
          </a:p>
          <a:p>
            <a:r>
              <a:rPr lang="en-US" dirty="0"/>
              <a:t>Why AI? How can AI solve these challenges in a meaningful way?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3917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16FA2-0629-E9FA-F7DC-40BBF6C9F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Might We (HMW) Statement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E7B26-0290-35C2-DE84-CC8AE3986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Reframe the problem statement using the HMW format.</a:t>
            </a:r>
          </a:p>
          <a:p>
            <a:endParaRPr lang="en-US" dirty="0"/>
          </a:p>
          <a:p>
            <a:r>
              <a:rPr lang="en-US" dirty="0"/>
              <a:t>Example: "How might we create an AI-powered platform to provide personalized career guidance, mentorship, and networking opportunities?"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22335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E82BE-176E-F2B6-948C-DE20E5907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User 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9DF59-9D58-0077-71C7-1E9972927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 a sample user (Name, Age, Interests, Goals, Struggles).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Show why this app would be valuable to them.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15977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FE026-68E3-177D-BC04-033A08D44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AI-powered Features &amp; Microsoft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F9771-020D-6170-6E49-8804DDED9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b="1" dirty="0"/>
              <a:t>Microsoft Copilot for coding support</a:t>
            </a:r>
            <a:r>
              <a:rPr lang="en-ZA" dirty="0"/>
              <a:t> (matchmaking algorithm, debugging, UI improvements).</a:t>
            </a:r>
          </a:p>
          <a:p>
            <a:r>
              <a:rPr lang="en-US" dirty="0"/>
              <a:t>Azure AI-powered recommendations for skill development.</a:t>
            </a:r>
          </a:p>
          <a:p>
            <a:r>
              <a:rPr lang="en-US" dirty="0"/>
              <a:t>Data-driven insights to personalize career advice.</a:t>
            </a:r>
            <a:endParaRPr lang="en-ZA" dirty="0"/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71882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7C473-7BF4-FFAC-1A2B-5E45615D5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Unique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7C3DF-613F-E8A2-9070-20EE4BA5C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mentorship matching</a:t>
            </a:r>
          </a:p>
          <a:p>
            <a:r>
              <a:rPr lang="en-US" dirty="0"/>
              <a:t>skill-building roadmap</a:t>
            </a:r>
          </a:p>
          <a:p>
            <a:r>
              <a:rPr lang="en-US" dirty="0"/>
              <a:t> gamification elements.</a:t>
            </a:r>
          </a:p>
          <a:p>
            <a:r>
              <a:rPr lang="en-US" b="1" dirty="0"/>
              <a:t>Interactive career paths</a:t>
            </a:r>
            <a:r>
              <a:rPr lang="en-US" dirty="0"/>
              <a:t>: AI suggests networking events and learning opportunities.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33749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1D3C3-3C99-DF70-B93E-240898E2C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Technical Implementation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06922-1FE2-DFD7-5992-CB66CCF0C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AI integration (career role matching &amp; skill assessment).</a:t>
            </a:r>
          </a:p>
          <a:p>
            <a:r>
              <a:rPr lang="en-US" dirty="0"/>
              <a:t>Chatbot for quick career advice.</a:t>
            </a:r>
          </a:p>
          <a:p>
            <a:r>
              <a:rPr lang="en-US" dirty="0"/>
              <a:t>Security measures like verified profiles &amp; fraud prevention AI tools.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6948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1EFB8-3789-A235-19D7-B4A88DF18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E38DF-BBDE-5F99-FDFA-FBFF52073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AI-powered profile verification (prevent fake mentorships or job scams).</a:t>
            </a:r>
          </a:p>
          <a:p>
            <a:endParaRPr lang="en-US" dirty="0"/>
          </a:p>
          <a:p>
            <a:r>
              <a:rPr lang="en-US" dirty="0"/>
              <a:t>Encrypted data storage to secure user career preferences.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06800959"/>
      </p:ext>
    </p:extLst>
  </p:cSld>
  <p:clrMapOvr>
    <a:masterClrMapping/>
  </p:clrMapOvr>
</p:sld>
</file>

<file path=ppt/theme/theme1.xml><?xml version="1.0" encoding="utf-8"?>
<a:theme xmlns:a="http://schemas.openxmlformats.org/drawingml/2006/main" name="ModOverlayVTI">
  <a:themeElements>
    <a:clrScheme name="Custom 50">
      <a:dk1>
        <a:sysClr val="windowText" lastClr="000000"/>
      </a:dk1>
      <a:lt1>
        <a:srgbClr val="F4F2EC"/>
      </a:lt1>
      <a:dk2>
        <a:srgbClr val="09283F"/>
      </a:dk2>
      <a:lt2>
        <a:srgbClr val="FFFFFF"/>
      </a:lt2>
      <a:accent1>
        <a:srgbClr val="3C9A8F"/>
      </a:accent1>
      <a:accent2>
        <a:srgbClr val="18818C"/>
      </a:accent2>
      <a:accent3>
        <a:srgbClr val="800A2F"/>
      </a:accent3>
      <a:accent4>
        <a:srgbClr val="F6635C"/>
      </a:accent4>
      <a:accent5>
        <a:srgbClr val="F48E7C"/>
      </a:accent5>
      <a:accent6>
        <a:srgbClr val="DA9D16"/>
      </a:accent6>
      <a:hlink>
        <a:srgbClr val="ED621D"/>
      </a:hlink>
      <a:folHlink>
        <a:srgbClr val="A18A6D"/>
      </a:folHlink>
    </a:clrScheme>
    <a:fontScheme name="Elephant Arial Nova Light">
      <a:majorFont>
        <a:latin typeface="Elephant"/>
        <a:ea typeface=""/>
        <a:cs typeface=""/>
      </a:majorFont>
      <a:minorFont>
        <a:latin typeface="Arial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OverlayVTI" id="{85202D65-63D3-4793-A090-FA8DF18DC0BE}" vid="{91924FCD-E846-48AE-B233-F25A78D18B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 overlay</Template>
  <TotalTime>4713</TotalTime>
  <Words>294</Words>
  <Application>Microsoft Office PowerPoint</Application>
  <PresentationFormat>Widescreen</PresentationFormat>
  <Paragraphs>47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Arial Nova Light</vt:lpstr>
      <vt:lpstr>Elephant</vt:lpstr>
      <vt:lpstr>ModOverlayVTI</vt:lpstr>
      <vt:lpstr>Career Companion</vt:lpstr>
      <vt:lpstr>Career Companion</vt:lpstr>
      <vt:lpstr>Problem Discovery</vt:lpstr>
      <vt:lpstr>How Might We (HMW) Statement</vt:lpstr>
      <vt:lpstr>User Persona</vt:lpstr>
      <vt:lpstr>AI-powered Features &amp; Microsoft Tools</vt:lpstr>
      <vt:lpstr>Unique Features</vt:lpstr>
      <vt:lpstr>Technical Implementation </vt:lpstr>
      <vt:lpstr>Security</vt:lpstr>
      <vt:lpstr>Business Solution</vt:lpstr>
      <vt:lpstr>DEMO VIDEO (90 Seconds)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Nontobeko Ncube</dc:creator>
  <cp:lastModifiedBy>Nontobeko Ncube</cp:lastModifiedBy>
  <cp:revision>2</cp:revision>
  <dcterms:created xsi:type="dcterms:W3CDTF">2025-04-29T11:09:25Z</dcterms:created>
  <dcterms:modified xsi:type="dcterms:W3CDTF">2025-05-03T22:19:15Z</dcterms:modified>
</cp:coreProperties>
</file>

<file path=docProps/thumbnail.jpeg>
</file>